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03"/>
  </p:normalViewPr>
  <p:slideViewPr>
    <p:cSldViewPr snapToGrid="0">
      <p:cViewPr>
        <p:scale>
          <a:sx n="84" d="100"/>
          <a:sy n="84" d="100"/>
        </p:scale>
        <p:origin x="62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E12FD-4838-AC42-B136-125468783701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A7985-0AA7-794A-98DF-9AA3085F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3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A7985-0AA7-794A-98DF-9AA3085F15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08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9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51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1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13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09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87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53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00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90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6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73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11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10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53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753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21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55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774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8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2/16/26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7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2/16/26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6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76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2/16/26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2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68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61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60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878852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065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55858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38417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7392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176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6420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240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85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7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05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666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2/16/26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274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062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2/16/26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07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05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0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82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18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11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10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3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49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5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5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0" r:id="rId2"/>
    <p:sldLayoutId id="2147483709" r:id="rId3"/>
    <p:sldLayoutId id="2147483708" r:id="rId4"/>
    <p:sldLayoutId id="2147483707" r:id="rId5"/>
    <p:sldLayoutId id="2147483706" r:id="rId6"/>
    <p:sldLayoutId id="2147483705" r:id="rId7"/>
    <p:sldLayoutId id="2147483704" r:id="rId8"/>
    <p:sldLayoutId id="2147483703" r:id="rId9"/>
    <p:sldLayoutId id="2147483702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tamabumiindonesia.com/product/isophorone-daa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best-time-to-buy-and-sell-stock/" TargetMode="External"/><Relationship Id="rId2" Type="http://schemas.openxmlformats.org/officeDocument/2006/relationships/hyperlink" Target="https://leetcode.com/problems/maximum-subarra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6EDB-4F79-CDC0-56D3-4798D7416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en-US" dirty="0"/>
              <a:t>Arrays (1D &amp; 2D Arrays)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0DF68-48A0-97A5-165D-E1EA1B70C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>
            <a:normAutofit/>
          </a:bodyPr>
          <a:lstStyle/>
          <a:p>
            <a:r>
              <a:rPr lang="en-US" dirty="0"/>
              <a:t>Shubham Rawat</a:t>
            </a:r>
          </a:p>
        </p:txBody>
      </p:sp>
      <p:pic>
        <p:nvPicPr>
          <p:cNvPr id="5" name="Picture Placeholder 4" descr="A group of watches in a box&#10;&#10;AI-generated content may be incorrect.">
            <a:extLst>
              <a:ext uri="{FF2B5EF4-FFF2-40B4-BE49-F238E27FC236}">
                <a16:creationId xmlns:a16="http://schemas.microsoft.com/office/drawing/2014/main" id="{2BDB23B3-D566-1A46-8305-6A847708E0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975" b="12975"/>
          <a:stretch>
            <a:fillRect/>
          </a:stretch>
        </p:blipFill>
        <p:spPr>
          <a:xfrm>
            <a:off x="342900" y="342900"/>
            <a:ext cx="11506200" cy="4792663"/>
          </a:xfrm>
        </p:spPr>
      </p:pic>
    </p:spTree>
    <p:extLst>
      <p:ext uri="{BB962C8B-B14F-4D97-AF65-F5344CB8AC3E}">
        <p14:creationId xmlns:p14="http://schemas.microsoft.com/office/powerpoint/2010/main" val="23335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732F-6C5C-6DC8-1FB1-6303EB196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380744"/>
            <a:ext cx="5067300" cy="4901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Matrix Operations</a:t>
            </a:r>
          </a:p>
          <a:p>
            <a:pPr marL="0" indent="0">
              <a:buNone/>
            </a:pPr>
            <a:r>
              <a:rPr lang="en-US" sz="2800" dirty="0"/>
              <a:t>result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][j] = a[</a:t>
            </a:r>
            <a:r>
              <a:rPr lang="en-US" sz="2400" dirty="0" err="1"/>
              <a:t>i</a:t>
            </a:r>
            <a:r>
              <a:rPr lang="en-US" sz="2400" dirty="0"/>
              <a:t>][j] + b[</a:t>
            </a:r>
            <a:r>
              <a:rPr lang="en-US" sz="2400" dirty="0" err="1"/>
              <a:t>i</a:t>
            </a:r>
            <a:r>
              <a:rPr lang="en-US" sz="2400" dirty="0"/>
              <a:t>][j];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Other operations:</a:t>
            </a:r>
          </a:p>
          <a:p>
            <a:r>
              <a:rPr lang="en-US" sz="2400" dirty="0"/>
              <a:t>Subtraction</a:t>
            </a:r>
          </a:p>
          <a:p>
            <a:r>
              <a:rPr lang="en-US" sz="2400" dirty="0"/>
              <a:t>Iteration</a:t>
            </a:r>
          </a:p>
          <a:p>
            <a:r>
              <a:rPr lang="en-US" sz="2400" dirty="0"/>
              <a:t>Row/column sum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952A2-6655-94F4-9FA5-B0BE4AA188C1}"/>
              </a:ext>
            </a:extLst>
          </p:cNvPr>
          <p:cNvSpPr txBox="1"/>
          <p:nvPr/>
        </p:nvSpPr>
        <p:spPr>
          <a:xfrm>
            <a:off x="6096000" y="1582340"/>
            <a:ext cx="5067300" cy="489364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400" dirty="0"/>
              <a:t>int[] </a:t>
            </a:r>
            <a:r>
              <a:rPr lang="en-US" sz="2400" dirty="0" err="1"/>
              <a:t>arr</a:t>
            </a:r>
            <a:r>
              <a:rPr lang="en-US" sz="2400" dirty="0"/>
              <a:t> = {10,20,30};</a:t>
            </a:r>
          </a:p>
          <a:p>
            <a:endParaRPr lang="en-US" sz="2400" dirty="0"/>
          </a:p>
          <a:p>
            <a:r>
              <a:rPr lang="en-US" sz="2400" dirty="0"/>
              <a:t>for(int </a:t>
            </a:r>
            <a:r>
              <a:rPr lang="en-US" sz="2400" dirty="0" err="1"/>
              <a:t>i</a:t>
            </a:r>
            <a:r>
              <a:rPr lang="en-US" sz="2400" dirty="0"/>
              <a:t> : </a:t>
            </a:r>
            <a:r>
              <a:rPr lang="en-US" sz="2400" dirty="0" err="1"/>
              <a:t>arr</a:t>
            </a:r>
            <a:r>
              <a:rPr lang="en-US" sz="2400" dirty="0"/>
              <a:t>){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System.out.println</a:t>
            </a:r>
            <a:r>
              <a:rPr lang="en-US" sz="2400" dirty="0"/>
              <a:t>(</a:t>
            </a:r>
            <a:r>
              <a:rPr lang="en-US" sz="2400" dirty="0" err="1"/>
              <a:t>i</a:t>
            </a:r>
            <a:r>
              <a:rPr lang="en-US" sz="2400" dirty="0"/>
              <a:t>);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  <a:p>
            <a:r>
              <a:rPr lang="en-US" sz="2400" dirty="0"/>
              <a:t>int[][] mat = {</a:t>
            </a:r>
          </a:p>
          <a:p>
            <a:r>
              <a:rPr lang="en-US" sz="2400" dirty="0"/>
              <a:t>    {1,2,3},</a:t>
            </a:r>
          </a:p>
          <a:p>
            <a:r>
              <a:rPr lang="en-US" sz="2400" dirty="0"/>
              <a:t>    {4,5,6}</a:t>
            </a:r>
          </a:p>
          <a:p>
            <a:r>
              <a:rPr lang="en-US" sz="2400" dirty="0"/>
              <a:t>};</a:t>
            </a:r>
          </a:p>
          <a:p>
            <a:endParaRPr lang="en-US" sz="2400" dirty="0"/>
          </a:p>
          <a:p>
            <a:r>
              <a:rPr lang="en-US" sz="2400" dirty="0" err="1"/>
              <a:t>System.out.println</a:t>
            </a:r>
            <a:r>
              <a:rPr lang="en-US" sz="2400" dirty="0"/>
              <a:t>(mat[1][2]);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607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786F87B-589B-6753-4848-74564C7FFC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50149" y="2054873"/>
            <a:ext cx="9491701" cy="274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 maximum and minimum element</a:t>
            </a: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Rotate array elements</a:t>
            </a: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 two matrices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4D11C-654C-3F75-D084-45AE4EF8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49" y="789650"/>
            <a:ext cx="9345065" cy="969264"/>
          </a:xfrm>
        </p:spPr>
        <p:txBody>
          <a:bodyPr>
            <a:normAutofit/>
          </a:bodyPr>
          <a:lstStyle/>
          <a:p>
            <a:r>
              <a:rPr lang="en-US" altLang="en-US" sz="6000" b="1" dirty="0">
                <a:solidFill>
                  <a:srgbClr val="000000"/>
                </a:solidFill>
                <a:latin typeface="Arial" panose="020B0604020202020204" pitchFamily="34" charset="0"/>
              </a:rPr>
              <a:t>Hands-on Tasks</a:t>
            </a:r>
            <a:endParaRPr lang="en-US" sz="6000" dirty="0"/>
          </a:p>
        </p:txBody>
      </p:sp>
      <p:pic>
        <p:nvPicPr>
          <p:cNvPr id="6" name="Graphic 5" descr="Mandala outline">
            <a:extLst>
              <a:ext uri="{FF2B5EF4-FFF2-40B4-BE49-F238E27FC236}">
                <a16:creationId xmlns:a16="http://schemas.microsoft.com/office/drawing/2014/main" id="{EBAEC920-D30D-7518-38BC-7DB6C4C79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4250" y="4803126"/>
            <a:ext cx="914400" cy="914400"/>
          </a:xfrm>
          <a:prstGeom prst="rect">
            <a:avLst/>
          </a:prstGeom>
        </p:spPr>
      </p:pic>
      <p:pic>
        <p:nvPicPr>
          <p:cNvPr id="7" name="Graphic 6" descr="Mandala outline">
            <a:extLst>
              <a:ext uri="{FF2B5EF4-FFF2-40B4-BE49-F238E27FC236}">
                <a16:creationId xmlns:a16="http://schemas.microsoft.com/office/drawing/2014/main" id="{7FE052C0-F285-1D3D-67F2-91043DF6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4250" y="5608320"/>
            <a:ext cx="914400" cy="914400"/>
          </a:xfrm>
          <a:prstGeom prst="rect">
            <a:avLst/>
          </a:prstGeom>
        </p:spPr>
      </p:pic>
      <p:pic>
        <p:nvPicPr>
          <p:cNvPr id="8" name="Graphic 7" descr="Mandala outline">
            <a:extLst>
              <a:ext uri="{FF2B5EF4-FFF2-40B4-BE49-F238E27FC236}">
                <a16:creationId xmlns:a16="http://schemas.microsoft.com/office/drawing/2014/main" id="{531E52DC-A1B9-7062-6C14-A3AF71074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8014" y="4348756"/>
            <a:ext cx="914400" cy="914400"/>
          </a:xfrm>
          <a:prstGeom prst="rect">
            <a:avLst/>
          </a:prstGeom>
        </p:spPr>
      </p:pic>
      <p:pic>
        <p:nvPicPr>
          <p:cNvPr id="9" name="Graphic 8" descr="Mandala outline">
            <a:extLst>
              <a:ext uri="{FF2B5EF4-FFF2-40B4-BE49-F238E27FC236}">
                <a16:creationId xmlns:a16="http://schemas.microsoft.com/office/drawing/2014/main" id="{8FD77271-6BB8-FBCD-704F-8AE962B4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8014" y="5153950"/>
            <a:ext cx="914400" cy="914400"/>
          </a:xfrm>
          <a:prstGeom prst="rect">
            <a:avLst/>
          </a:prstGeom>
        </p:spPr>
      </p:pic>
      <p:pic>
        <p:nvPicPr>
          <p:cNvPr id="10" name="Graphic 9" descr="Mandala outline">
            <a:extLst>
              <a:ext uri="{FF2B5EF4-FFF2-40B4-BE49-F238E27FC236}">
                <a16:creationId xmlns:a16="http://schemas.microsoft.com/office/drawing/2014/main" id="{D42696FB-B8EA-F1EB-205C-4BB4F5CD9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1778" y="4805956"/>
            <a:ext cx="914400" cy="914400"/>
          </a:xfrm>
          <a:prstGeom prst="rect">
            <a:avLst/>
          </a:prstGeom>
        </p:spPr>
      </p:pic>
      <p:pic>
        <p:nvPicPr>
          <p:cNvPr id="11" name="Graphic 10" descr="Mandala outline">
            <a:extLst>
              <a:ext uri="{FF2B5EF4-FFF2-40B4-BE49-F238E27FC236}">
                <a16:creationId xmlns:a16="http://schemas.microsoft.com/office/drawing/2014/main" id="{CD0CEBA1-506C-14F6-64C5-0EE07897B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1778" y="5611150"/>
            <a:ext cx="914400" cy="914400"/>
          </a:xfrm>
          <a:prstGeom prst="rect">
            <a:avLst/>
          </a:prstGeom>
        </p:spPr>
      </p:pic>
      <p:pic>
        <p:nvPicPr>
          <p:cNvPr id="12" name="Graphic 11" descr="Mandala outline">
            <a:extLst>
              <a:ext uri="{FF2B5EF4-FFF2-40B4-BE49-F238E27FC236}">
                <a16:creationId xmlns:a16="http://schemas.microsoft.com/office/drawing/2014/main" id="{59A2C178-7EFC-45CD-310C-655F3F641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98" y="2830"/>
            <a:ext cx="914400" cy="914400"/>
          </a:xfrm>
          <a:prstGeom prst="rect">
            <a:avLst/>
          </a:prstGeom>
        </p:spPr>
      </p:pic>
      <p:pic>
        <p:nvPicPr>
          <p:cNvPr id="13" name="Graphic 12" descr="Mandala outline">
            <a:extLst>
              <a:ext uri="{FF2B5EF4-FFF2-40B4-BE49-F238E27FC236}">
                <a16:creationId xmlns:a16="http://schemas.microsoft.com/office/drawing/2014/main" id="{85143F11-8976-E3A1-6A24-140807E1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98" y="808024"/>
            <a:ext cx="914400" cy="914400"/>
          </a:xfrm>
          <a:prstGeom prst="rect">
            <a:avLst/>
          </a:prstGeom>
        </p:spPr>
      </p:pic>
      <p:pic>
        <p:nvPicPr>
          <p:cNvPr id="23" name="Graphic 22" descr="Mandala outline">
            <a:extLst>
              <a:ext uri="{FF2B5EF4-FFF2-40B4-BE49-F238E27FC236}">
                <a16:creationId xmlns:a16="http://schemas.microsoft.com/office/drawing/2014/main" id="{9E73992F-93EB-8C57-9CE4-5DF0759E0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938" r="50000"/>
          <a:stretch>
            <a:fillRect/>
          </a:stretch>
        </p:blipFill>
        <p:spPr>
          <a:xfrm>
            <a:off x="10547937" y="-18374"/>
            <a:ext cx="1644064" cy="1613218"/>
          </a:xfrm>
          <a:prstGeom prst="rect">
            <a:avLst/>
          </a:prstGeom>
        </p:spPr>
      </p:pic>
      <p:pic>
        <p:nvPicPr>
          <p:cNvPr id="24" name="Graphic 23" descr="Mandala outline">
            <a:extLst>
              <a:ext uri="{FF2B5EF4-FFF2-40B4-BE49-F238E27FC236}">
                <a16:creationId xmlns:a16="http://schemas.microsoft.com/office/drawing/2014/main" id="{789F001F-94BB-E5CA-0DCE-8143BEFB0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784" t="-800" r="-1569" b="47027"/>
          <a:stretch>
            <a:fillRect/>
          </a:stretch>
        </p:blipFill>
        <p:spPr>
          <a:xfrm>
            <a:off x="-1" y="5089857"/>
            <a:ext cx="1669869" cy="17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5549-F960-D536-CBEE-5BF40D51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767" y="757077"/>
            <a:ext cx="10652760" cy="969264"/>
          </a:xfrm>
        </p:spPr>
        <p:txBody>
          <a:bodyPr/>
          <a:lstStyle/>
          <a:p>
            <a:r>
              <a:rPr lang="en-US" dirty="0" err="1"/>
              <a:t>LeetCode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603A6D-2E99-5FE6-986B-03838F6AAF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5472" y="2076861"/>
            <a:ext cx="1064105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Maximum Subarray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https://leetcode.com/problems/maximum-subarray/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Best Time to Buy and Sell Stock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https://leetcode.com/problems/best-time-to-buy-and-sell-stock/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Goal: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Strengthen array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Improve interview preparation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14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9D5C-736D-5AE5-98B2-3EA58805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93041-B17B-DE01-7FF9-39179C1C91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will learn to:</a:t>
            </a:r>
          </a:p>
          <a:p>
            <a:pPr lvl="1"/>
            <a:r>
              <a:rPr lang="en-US" dirty="0"/>
              <a:t>Understand how arrays store sequential data</a:t>
            </a:r>
          </a:p>
          <a:p>
            <a:pPr lvl="1"/>
            <a:r>
              <a:rPr lang="en-US" dirty="0"/>
              <a:t>Declare and initialize arrays</a:t>
            </a:r>
          </a:p>
          <a:p>
            <a:pPr lvl="1"/>
            <a:r>
              <a:rPr lang="en-US" dirty="0"/>
              <a:t>Traverse and manipulate elements</a:t>
            </a:r>
          </a:p>
          <a:p>
            <a:pPr lvl="1"/>
            <a:r>
              <a:rPr lang="en-US" dirty="0"/>
              <a:t>Perform searching and updating</a:t>
            </a:r>
          </a:p>
          <a:p>
            <a:pPr lvl="1"/>
            <a:r>
              <a:rPr lang="en-US" dirty="0"/>
              <a:t>Work with 2D arrays (matrices)</a:t>
            </a:r>
          </a:p>
          <a:p>
            <a:pPr lvl="1"/>
            <a:r>
              <a:rPr lang="en-US" dirty="0"/>
              <a:t>Implement matrix operations</a:t>
            </a:r>
          </a:p>
          <a:p>
            <a:endParaRPr lang="en-US" dirty="0"/>
          </a:p>
        </p:txBody>
      </p:sp>
      <p:pic>
        <p:nvPicPr>
          <p:cNvPr id="10" name="Picture Placeholder 9" descr="Two people standing on cliff">
            <a:extLst>
              <a:ext uri="{FF2B5EF4-FFF2-40B4-BE49-F238E27FC236}">
                <a16:creationId xmlns:a16="http://schemas.microsoft.com/office/drawing/2014/main" id="{9B5108B4-B71E-72E8-E1D0-DFA23AF910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11" r="25711"/>
          <a:stretch>
            <a:fillRect/>
          </a:stretch>
        </p:blipFill>
        <p:spPr/>
      </p:pic>
      <p:pic>
        <p:nvPicPr>
          <p:cNvPr id="12" name="Graphic 11" descr="Telescope with solid fill">
            <a:extLst>
              <a:ext uri="{FF2B5EF4-FFF2-40B4-BE49-F238E27FC236}">
                <a16:creationId xmlns:a16="http://schemas.microsoft.com/office/drawing/2014/main" id="{5B29E260-4BC2-D671-6F09-52E0F4222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1048" y="56229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Transparent cube box">
            <a:extLst>
              <a:ext uri="{FF2B5EF4-FFF2-40B4-BE49-F238E27FC236}">
                <a16:creationId xmlns:a16="http://schemas.microsoft.com/office/drawing/2014/main" id="{B903A98F-ED1F-4CA4-A713-1D33551C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7000"/>
          </a:blip>
          <a:srcRect b="15798"/>
          <a:stretch>
            <a:fillRect/>
          </a:stretch>
        </p:blipFill>
        <p:spPr>
          <a:xfrm>
            <a:off x="-22030" y="-14628"/>
            <a:ext cx="12272067" cy="6872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9481D-587B-DF88-A223-F5AF14A9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75" y="561425"/>
            <a:ext cx="3711424" cy="799447"/>
          </a:xfrm>
        </p:spPr>
        <p:txBody>
          <a:bodyPr>
            <a:normAutofit/>
          </a:bodyPr>
          <a:lstStyle/>
          <a:p>
            <a:r>
              <a:rPr lang="en-US" sz="4000" dirty="0"/>
              <a:t>Why Arrays?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6B4C1-74DB-B23C-09D8-616399F029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7176" y="1360872"/>
            <a:ext cx="8854946" cy="4761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Without arrays:</a:t>
            </a:r>
          </a:p>
          <a:p>
            <a:pPr marL="0" indent="0">
              <a:buNone/>
            </a:pPr>
            <a:r>
              <a:rPr lang="en-US" sz="2800" dirty="0"/>
              <a:t>	int a = 10, b = 20, c = 30;</a:t>
            </a:r>
          </a:p>
          <a:p>
            <a:pPr marL="0" indent="0">
              <a:buNone/>
            </a:pPr>
            <a:r>
              <a:rPr lang="en-US" sz="2800" b="1" dirty="0"/>
              <a:t>Problems:</a:t>
            </a:r>
          </a:p>
          <a:p>
            <a:pPr marL="228600" lvl="1" indent="0">
              <a:buNone/>
            </a:pPr>
            <a:r>
              <a:rPr lang="en-US" sz="2600" dirty="0"/>
              <a:t>Too many variables</a:t>
            </a:r>
          </a:p>
          <a:p>
            <a:pPr marL="228600" lvl="1" indent="0">
              <a:buNone/>
            </a:pPr>
            <a:r>
              <a:rPr lang="en-US" sz="2600" dirty="0"/>
              <a:t>Difficult data handling</a:t>
            </a:r>
          </a:p>
          <a:p>
            <a:pPr marL="0" indent="0">
              <a:buNone/>
            </a:pPr>
            <a:r>
              <a:rPr lang="en-US" sz="2800" b="1" dirty="0"/>
              <a:t>Solution → Array</a:t>
            </a:r>
          </a:p>
          <a:p>
            <a:pPr marL="0" indent="0">
              <a:buNone/>
            </a:pPr>
            <a:r>
              <a:rPr lang="en-US" sz="2800" dirty="0"/>
              <a:t>	Store multiple values using one variable name.</a:t>
            </a:r>
          </a:p>
        </p:txBody>
      </p:sp>
      <p:pic>
        <p:nvPicPr>
          <p:cNvPr id="9" name="Graphic 8" descr="Box outline">
            <a:extLst>
              <a:ext uri="{FF2B5EF4-FFF2-40B4-BE49-F238E27FC236}">
                <a16:creationId xmlns:a16="http://schemas.microsoft.com/office/drawing/2014/main" id="{A19AA267-9B72-E7F0-EFF0-4FBB9C064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1584" y="-184575"/>
            <a:ext cx="914400" cy="914400"/>
          </a:xfrm>
          <a:prstGeom prst="rect">
            <a:avLst/>
          </a:prstGeom>
        </p:spPr>
      </p:pic>
      <p:pic>
        <p:nvPicPr>
          <p:cNvPr id="10" name="Graphic 9" descr="Box outline">
            <a:extLst>
              <a:ext uri="{FF2B5EF4-FFF2-40B4-BE49-F238E27FC236}">
                <a16:creationId xmlns:a16="http://schemas.microsoft.com/office/drawing/2014/main" id="{A0C4C98E-6F19-735E-B1EC-3B5F1F8BC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1874" y="272625"/>
            <a:ext cx="914400" cy="914400"/>
          </a:xfrm>
          <a:prstGeom prst="rect">
            <a:avLst/>
          </a:prstGeom>
        </p:spPr>
      </p:pic>
      <p:pic>
        <p:nvPicPr>
          <p:cNvPr id="11" name="Graphic 10" descr="Box outline">
            <a:extLst>
              <a:ext uri="{FF2B5EF4-FFF2-40B4-BE49-F238E27FC236}">
                <a16:creationId xmlns:a16="http://schemas.microsoft.com/office/drawing/2014/main" id="{ADFC1C01-7507-03DA-CDB0-2D62CB16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2687" y="735273"/>
            <a:ext cx="914400" cy="914400"/>
          </a:xfrm>
          <a:prstGeom prst="rect">
            <a:avLst/>
          </a:prstGeom>
        </p:spPr>
      </p:pic>
      <p:pic>
        <p:nvPicPr>
          <p:cNvPr id="17" name="Graphic 16" descr="Box outline">
            <a:extLst>
              <a:ext uri="{FF2B5EF4-FFF2-40B4-BE49-F238E27FC236}">
                <a16:creationId xmlns:a16="http://schemas.microsoft.com/office/drawing/2014/main" id="{39BCECB8-3053-97A3-3DD9-DB16EF608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6837" y="1208791"/>
            <a:ext cx="914400" cy="914400"/>
          </a:xfrm>
          <a:prstGeom prst="rect">
            <a:avLst/>
          </a:prstGeom>
        </p:spPr>
      </p:pic>
      <p:pic>
        <p:nvPicPr>
          <p:cNvPr id="18" name="Graphic 17" descr="Box outline">
            <a:extLst>
              <a:ext uri="{FF2B5EF4-FFF2-40B4-BE49-F238E27FC236}">
                <a16:creationId xmlns:a16="http://schemas.microsoft.com/office/drawing/2014/main" id="{D600B47C-391B-906A-B008-FB19C9C71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7127" y="1665991"/>
            <a:ext cx="914400" cy="914400"/>
          </a:xfrm>
          <a:prstGeom prst="rect">
            <a:avLst/>
          </a:prstGeom>
        </p:spPr>
      </p:pic>
      <p:pic>
        <p:nvPicPr>
          <p:cNvPr id="19" name="Graphic 18" descr="Box outline">
            <a:extLst>
              <a:ext uri="{FF2B5EF4-FFF2-40B4-BE49-F238E27FC236}">
                <a16:creationId xmlns:a16="http://schemas.microsoft.com/office/drawing/2014/main" id="{04EB69C7-B9D8-5CF1-1B00-02934233B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7940" y="2128639"/>
            <a:ext cx="914400" cy="914400"/>
          </a:xfrm>
          <a:prstGeom prst="rect">
            <a:avLst/>
          </a:prstGeom>
        </p:spPr>
      </p:pic>
      <p:pic>
        <p:nvPicPr>
          <p:cNvPr id="20" name="Graphic 19" descr="Box outline">
            <a:extLst>
              <a:ext uri="{FF2B5EF4-FFF2-40B4-BE49-F238E27FC236}">
                <a16:creationId xmlns:a16="http://schemas.microsoft.com/office/drawing/2014/main" id="{73E7AB0C-E2FD-9553-F524-810252CB2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8230" y="2585839"/>
            <a:ext cx="914400" cy="914400"/>
          </a:xfrm>
          <a:prstGeom prst="rect">
            <a:avLst/>
          </a:prstGeom>
        </p:spPr>
      </p:pic>
      <p:pic>
        <p:nvPicPr>
          <p:cNvPr id="22" name="Graphic 21" descr="Box outline">
            <a:extLst>
              <a:ext uri="{FF2B5EF4-FFF2-40B4-BE49-F238E27FC236}">
                <a16:creationId xmlns:a16="http://schemas.microsoft.com/office/drawing/2014/main" id="{3B762D44-4447-59CE-C37B-55BA48B19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9043" y="3048964"/>
            <a:ext cx="914400" cy="914400"/>
          </a:xfrm>
          <a:prstGeom prst="rect">
            <a:avLst/>
          </a:prstGeom>
        </p:spPr>
      </p:pic>
      <p:pic>
        <p:nvPicPr>
          <p:cNvPr id="23" name="Graphic 22" descr="Box outline">
            <a:extLst>
              <a:ext uri="{FF2B5EF4-FFF2-40B4-BE49-F238E27FC236}">
                <a16:creationId xmlns:a16="http://schemas.microsoft.com/office/drawing/2014/main" id="{E5257ECD-EA76-7B2D-64BF-9DC9F9AB1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9333" y="3506164"/>
            <a:ext cx="914400" cy="914400"/>
          </a:xfrm>
          <a:prstGeom prst="rect">
            <a:avLst/>
          </a:prstGeom>
        </p:spPr>
      </p:pic>
      <p:pic>
        <p:nvPicPr>
          <p:cNvPr id="25" name="Graphic 24" descr="Box outline">
            <a:extLst>
              <a:ext uri="{FF2B5EF4-FFF2-40B4-BE49-F238E27FC236}">
                <a16:creationId xmlns:a16="http://schemas.microsoft.com/office/drawing/2014/main" id="{80ABD838-ED6D-BF3C-946C-02C9BC510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5777" y="-374741"/>
            <a:ext cx="914400" cy="914400"/>
          </a:xfrm>
          <a:prstGeom prst="rect">
            <a:avLst/>
          </a:prstGeom>
        </p:spPr>
      </p:pic>
      <p:pic>
        <p:nvPicPr>
          <p:cNvPr id="26" name="Graphic 25" descr="Box outline">
            <a:extLst>
              <a:ext uri="{FF2B5EF4-FFF2-40B4-BE49-F238E27FC236}">
                <a16:creationId xmlns:a16="http://schemas.microsoft.com/office/drawing/2014/main" id="{80C75FCE-2573-48D7-2949-4880DAE15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590" y="87907"/>
            <a:ext cx="914400" cy="914400"/>
          </a:xfrm>
          <a:prstGeom prst="rect">
            <a:avLst/>
          </a:prstGeom>
        </p:spPr>
      </p:pic>
      <p:pic>
        <p:nvPicPr>
          <p:cNvPr id="27" name="Graphic 26" descr="Box outline">
            <a:extLst>
              <a:ext uri="{FF2B5EF4-FFF2-40B4-BE49-F238E27FC236}">
                <a16:creationId xmlns:a16="http://schemas.microsoft.com/office/drawing/2014/main" id="{53F22000-75C2-0715-1577-0904DD828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0740" y="561425"/>
            <a:ext cx="914400" cy="914400"/>
          </a:xfrm>
          <a:prstGeom prst="rect">
            <a:avLst/>
          </a:prstGeom>
        </p:spPr>
      </p:pic>
      <p:pic>
        <p:nvPicPr>
          <p:cNvPr id="28" name="Graphic 27" descr="Box outline">
            <a:extLst>
              <a:ext uri="{FF2B5EF4-FFF2-40B4-BE49-F238E27FC236}">
                <a16:creationId xmlns:a16="http://schemas.microsoft.com/office/drawing/2014/main" id="{0ABBAD35-F532-6366-4E21-52F1E354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030" y="1018625"/>
            <a:ext cx="914400" cy="914400"/>
          </a:xfrm>
          <a:prstGeom prst="rect">
            <a:avLst/>
          </a:prstGeom>
        </p:spPr>
      </p:pic>
      <p:pic>
        <p:nvPicPr>
          <p:cNvPr id="29" name="Graphic 28" descr="Box outline">
            <a:extLst>
              <a:ext uri="{FF2B5EF4-FFF2-40B4-BE49-F238E27FC236}">
                <a16:creationId xmlns:a16="http://schemas.microsoft.com/office/drawing/2014/main" id="{F7D8792F-7EF6-F01B-0E3A-34F3F8657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1843" y="1481273"/>
            <a:ext cx="914400" cy="914400"/>
          </a:xfrm>
          <a:prstGeom prst="rect">
            <a:avLst/>
          </a:prstGeom>
        </p:spPr>
      </p:pic>
      <p:pic>
        <p:nvPicPr>
          <p:cNvPr id="30" name="Graphic 29" descr="Box outline">
            <a:extLst>
              <a:ext uri="{FF2B5EF4-FFF2-40B4-BE49-F238E27FC236}">
                <a16:creationId xmlns:a16="http://schemas.microsoft.com/office/drawing/2014/main" id="{ADA51ED5-8F73-DBD0-66AA-275839595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2133" y="1938473"/>
            <a:ext cx="914400" cy="914400"/>
          </a:xfrm>
          <a:prstGeom prst="rect">
            <a:avLst/>
          </a:prstGeom>
        </p:spPr>
      </p:pic>
      <p:pic>
        <p:nvPicPr>
          <p:cNvPr id="31" name="Graphic 30" descr="Box outline">
            <a:extLst>
              <a:ext uri="{FF2B5EF4-FFF2-40B4-BE49-F238E27FC236}">
                <a16:creationId xmlns:a16="http://schemas.microsoft.com/office/drawing/2014/main" id="{9122E03F-927C-08E0-8C40-A7C211862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2946" y="2401598"/>
            <a:ext cx="914400" cy="914400"/>
          </a:xfrm>
          <a:prstGeom prst="rect">
            <a:avLst/>
          </a:prstGeom>
        </p:spPr>
      </p:pic>
      <p:pic>
        <p:nvPicPr>
          <p:cNvPr id="35" name="Graphic 34" descr="Box outline">
            <a:extLst>
              <a:ext uri="{FF2B5EF4-FFF2-40B4-BE49-F238E27FC236}">
                <a16:creationId xmlns:a16="http://schemas.microsoft.com/office/drawing/2014/main" id="{BD14E0E3-A977-F9E7-345F-0F0A6E4E3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0385" y="-369293"/>
            <a:ext cx="914400" cy="914400"/>
          </a:xfrm>
          <a:prstGeom prst="rect">
            <a:avLst/>
          </a:prstGeom>
        </p:spPr>
      </p:pic>
      <p:pic>
        <p:nvPicPr>
          <p:cNvPr id="36" name="Graphic 35" descr="Box outline">
            <a:extLst>
              <a:ext uri="{FF2B5EF4-FFF2-40B4-BE49-F238E27FC236}">
                <a16:creationId xmlns:a16="http://schemas.microsoft.com/office/drawing/2014/main" id="{4EABCAF9-FBD0-CA04-5812-902AFFF3A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4535" y="104225"/>
            <a:ext cx="914400" cy="914400"/>
          </a:xfrm>
          <a:prstGeom prst="rect">
            <a:avLst/>
          </a:prstGeom>
        </p:spPr>
      </p:pic>
      <p:pic>
        <p:nvPicPr>
          <p:cNvPr id="37" name="Graphic 36" descr="Box outline">
            <a:extLst>
              <a:ext uri="{FF2B5EF4-FFF2-40B4-BE49-F238E27FC236}">
                <a16:creationId xmlns:a16="http://schemas.microsoft.com/office/drawing/2014/main" id="{AC51F12D-3DAE-9BD6-2149-73441275B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4825" y="561425"/>
            <a:ext cx="914400" cy="914400"/>
          </a:xfrm>
          <a:prstGeom prst="rect">
            <a:avLst/>
          </a:prstGeom>
        </p:spPr>
      </p:pic>
      <p:pic>
        <p:nvPicPr>
          <p:cNvPr id="38" name="Graphic 37" descr="Box outline">
            <a:extLst>
              <a:ext uri="{FF2B5EF4-FFF2-40B4-BE49-F238E27FC236}">
                <a16:creationId xmlns:a16="http://schemas.microsoft.com/office/drawing/2014/main" id="{396789AB-7A8C-F8B6-801D-B9E996095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5638" y="1024073"/>
            <a:ext cx="914400" cy="914400"/>
          </a:xfrm>
          <a:prstGeom prst="rect">
            <a:avLst/>
          </a:prstGeom>
        </p:spPr>
      </p:pic>
      <p:pic>
        <p:nvPicPr>
          <p:cNvPr id="39" name="Graphic 38" descr="Box outline">
            <a:extLst>
              <a:ext uri="{FF2B5EF4-FFF2-40B4-BE49-F238E27FC236}">
                <a16:creationId xmlns:a16="http://schemas.microsoft.com/office/drawing/2014/main" id="{FB6841D1-3535-D0AD-658D-520EA5A3D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25928" y="1481273"/>
            <a:ext cx="914400" cy="914400"/>
          </a:xfrm>
          <a:prstGeom prst="rect">
            <a:avLst/>
          </a:prstGeom>
        </p:spPr>
      </p:pic>
      <p:pic>
        <p:nvPicPr>
          <p:cNvPr id="45" name="Graphic 44" descr="Box outline">
            <a:extLst>
              <a:ext uri="{FF2B5EF4-FFF2-40B4-BE49-F238E27FC236}">
                <a16:creationId xmlns:a16="http://schemas.microsoft.com/office/drawing/2014/main" id="{16826854-9AF2-8ADB-CD21-A8653EF53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4438" y="-352975"/>
            <a:ext cx="914400" cy="914400"/>
          </a:xfrm>
          <a:prstGeom prst="rect">
            <a:avLst/>
          </a:prstGeom>
        </p:spPr>
      </p:pic>
      <p:pic>
        <p:nvPicPr>
          <p:cNvPr id="46" name="Graphic 45" descr="Box outline">
            <a:extLst>
              <a:ext uri="{FF2B5EF4-FFF2-40B4-BE49-F238E27FC236}">
                <a16:creationId xmlns:a16="http://schemas.microsoft.com/office/drawing/2014/main" id="{D913C0FE-77CD-8E2D-7A5C-E14A24E6C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4728" y="104225"/>
            <a:ext cx="914400" cy="914400"/>
          </a:xfrm>
          <a:prstGeom prst="rect">
            <a:avLst/>
          </a:prstGeom>
        </p:spPr>
      </p:pic>
      <p:pic>
        <p:nvPicPr>
          <p:cNvPr id="51" name="Graphic 50" descr="Box outline">
            <a:extLst>
              <a:ext uri="{FF2B5EF4-FFF2-40B4-BE49-F238E27FC236}">
                <a16:creationId xmlns:a16="http://schemas.microsoft.com/office/drawing/2014/main" id="{84223BD1-B290-7900-A5D7-206040055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1089" y="1388568"/>
            <a:ext cx="914400" cy="914400"/>
          </a:xfrm>
          <a:prstGeom prst="rect">
            <a:avLst/>
          </a:prstGeom>
        </p:spPr>
      </p:pic>
      <p:pic>
        <p:nvPicPr>
          <p:cNvPr id="52" name="Graphic 51" descr="Box outline">
            <a:extLst>
              <a:ext uri="{FF2B5EF4-FFF2-40B4-BE49-F238E27FC236}">
                <a16:creationId xmlns:a16="http://schemas.microsoft.com/office/drawing/2014/main" id="{5F2A188F-1105-5F06-A371-C8F626037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1379" y="1845768"/>
            <a:ext cx="914400" cy="914400"/>
          </a:xfrm>
          <a:prstGeom prst="rect">
            <a:avLst/>
          </a:prstGeom>
        </p:spPr>
      </p:pic>
      <p:pic>
        <p:nvPicPr>
          <p:cNvPr id="53" name="Graphic 52" descr="Box outline">
            <a:extLst>
              <a:ext uri="{FF2B5EF4-FFF2-40B4-BE49-F238E27FC236}">
                <a16:creationId xmlns:a16="http://schemas.microsoft.com/office/drawing/2014/main" id="{4828F59D-78EB-C23D-FFAA-6A911D2D7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2192" y="2308416"/>
            <a:ext cx="914400" cy="914400"/>
          </a:xfrm>
          <a:prstGeom prst="rect">
            <a:avLst/>
          </a:prstGeom>
        </p:spPr>
      </p:pic>
      <p:pic>
        <p:nvPicPr>
          <p:cNvPr id="54" name="Graphic 53" descr="Box outline">
            <a:extLst>
              <a:ext uri="{FF2B5EF4-FFF2-40B4-BE49-F238E27FC236}">
                <a16:creationId xmlns:a16="http://schemas.microsoft.com/office/drawing/2014/main" id="{C5C67BDE-FF04-5279-C454-09DA641F8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6342" y="2781934"/>
            <a:ext cx="914400" cy="914400"/>
          </a:xfrm>
          <a:prstGeom prst="rect">
            <a:avLst/>
          </a:prstGeom>
        </p:spPr>
      </p:pic>
      <p:pic>
        <p:nvPicPr>
          <p:cNvPr id="55" name="Graphic 54" descr="Box outline">
            <a:extLst>
              <a:ext uri="{FF2B5EF4-FFF2-40B4-BE49-F238E27FC236}">
                <a16:creationId xmlns:a16="http://schemas.microsoft.com/office/drawing/2014/main" id="{DB5A9780-93BC-AED6-B1CA-A8D4893EF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6632" y="3239134"/>
            <a:ext cx="914400" cy="914400"/>
          </a:xfrm>
          <a:prstGeom prst="rect">
            <a:avLst/>
          </a:prstGeom>
        </p:spPr>
      </p:pic>
      <p:pic>
        <p:nvPicPr>
          <p:cNvPr id="56" name="Graphic 55" descr="Box outline">
            <a:extLst>
              <a:ext uri="{FF2B5EF4-FFF2-40B4-BE49-F238E27FC236}">
                <a16:creationId xmlns:a16="http://schemas.microsoft.com/office/drawing/2014/main" id="{7BC8546B-3788-1AB1-53AF-BD874D856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7445" y="3701782"/>
            <a:ext cx="914400" cy="914400"/>
          </a:xfrm>
          <a:prstGeom prst="rect">
            <a:avLst/>
          </a:prstGeom>
        </p:spPr>
      </p:pic>
      <p:pic>
        <p:nvPicPr>
          <p:cNvPr id="57" name="Graphic 56" descr="Box outline">
            <a:extLst>
              <a:ext uri="{FF2B5EF4-FFF2-40B4-BE49-F238E27FC236}">
                <a16:creationId xmlns:a16="http://schemas.microsoft.com/office/drawing/2014/main" id="{CC55AC93-6331-9DF4-BB7F-96416228B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7735" y="4158982"/>
            <a:ext cx="914400" cy="914400"/>
          </a:xfrm>
          <a:prstGeom prst="rect">
            <a:avLst/>
          </a:prstGeom>
        </p:spPr>
      </p:pic>
      <p:pic>
        <p:nvPicPr>
          <p:cNvPr id="58" name="Graphic 57" descr="Box outline">
            <a:extLst>
              <a:ext uri="{FF2B5EF4-FFF2-40B4-BE49-F238E27FC236}">
                <a16:creationId xmlns:a16="http://schemas.microsoft.com/office/drawing/2014/main" id="{56942556-2EFA-DE41-90CA-FA4FD5063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8548" y="4622107"/>
            <a:ext cx="914400" cy="914400"/>
          </a:xfrm>
          <a:prstGeom prst="rect">
            <a:avLst/>
          </a:prstGeom>
        </p:spPr>
      </p:pic>
      <p:pic>
        <p:nvPicPr>
          <p:cNvPr id="59" name="Graphic 58" descr="Box outline">
            <a:extLst>
              <a:ext uri="{FF2B5EF4-FFF2-40B4-BE49-F238E27FC236}">
                <a16:creationId xmlns:a16="http://schemas.microsoft.com/office/drawing/2014/main" id="{544F6190-CCF3-708C-00B2-022806D9B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8838" y="5079307"/>
            <a:ext cx="914400" cy="914400"/>
          </a:xfrm>
          <a:prstGeom prst="rect">
            <a:avLst/>
          </a:prstGeom>
        </p:spPr>
      </p:pic>
      <p:pic>
        <p:nvPicPr>
          <p:cNvPr id="60" name="Graphic 59" descr="Box outline">
            <a:extLst>
              <a:ext uri="{FF2B5EF4-FFF2-40B4-BE49-F238E27FC236}">
                <a16:creationId xmlns:a16="http://schemas.microsoft.com/office/drawing/2014/main" id="{4B0A823B-1850-17FA-1AA0-659F71033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179" y="2401121"/>
            <a:ext cx="914400" cy="914400"/>
          </a:xfrm>
          <a:prstGeom prst="rect">
            <a:avLst/>
          </a:prstGeom>
        </p:spPr>
      </p:pic>
      <p:pic>
        <p:nvPicPr>
          <p:cNvPr id="61" name="Graphic 60" descr="Box outline">
            <a:extLst>
              <a:ext uri="{FF2B5EF4-FFF2-40B4-BE49-F238E27FC236}">
                <a16:creationId xmlns:a16="http://schemas.microsoft.com/office/drawing/2014/main" id="{607BE7E3-CF5A-B988-047A-40A46A3BD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2469" y="2858321"/>
            <a:ext cx="914400" cy="914400"/>
          </a:xfrm>
          <a:prstGeom prst="rect">
            <a:avLst/>
          </a:prstGeom>
        </p:spPr>
      </p:pic>
      <p:pic>
        <p:nvPicPr>
          <p:cNvPr id="62" name="Graphic 61" descr="Box outline">
            <a:extLst>
              <a:ext uri="{FF2B5EF4-FFF2-40B4-BE49-F238E27FC236}">
                <a16:creationId xmlns:a16="http://schemas.microsoft.com/office/drawing/2014/main" id="{CA62E7D5-A82C-8035-CDCD-7CD9A9766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3282" y="3320969"/>
            <a:ext cx="914400" cy="914400"/>
          </a:xfrm>
          <a:prstGeom prst="rect">
            <a:avLst/>
          </a:prstGeom>
        </p:spPr>
      </p:pic>
      <p:pic>
        <p:nvPicPr>
          <p:cNvPr id="63" name="Graphic 62" descr="Box outline">
            <a:extLst>
              <a:ext uri="{FF2B5EF4-FFF2-40B4-BE49-F238E27FC236}">
                <a16:creationId xmlns:a16="http://schemas.microsoft.com/office/drawing/2014/main" id="{C9269365-1246-FE42-0938-DA85BAA15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7432" y="3794487"/>
            <a:ext cx="914400" cy="914400"/>
          </a:xfrm>
          <a:prstGeom prst="rect">
            <a:avLst/>
          </a:prstGeom>
        </p:spPr>
      </p:pic>
      <p:pic>
        <p:nvPicPr>
          <p:cNvPr id="64" name="Graphic 63" descr="Box outline">
            <a:extLst>
              <a:ext uri="{FF2B5EF4-FFF2-40B4-BE49-F238E27FC236}">
                <a16:creationId xmlns:a16="http://schemas.microsoft.com/office/drawing/2014/main" id="{E32814E2-6C84-096B-BD78-674534B49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7722" y="4251687"/>
            <a:ext cx="914400" cy="914400"/>
          </a:xfrm>
          <a:prstGeom prst="rect">
            <a:avLst/>
          </a:prstGeom>
        </p:spPr>
      </p:pic>
      <p:pic>
        <p:nvPicPr>
          <p:cNvPr id="65" name="Graphic 64" descr="Box outline">
            <a:extLst>
              <a:ext uri="{FF2B5EF4-FFF2-40B4-BE49-F238E27FC236}">
                <a16:creationId xmlns:a16="http://schemas.microsoft.com/office/drawing/2014/main" id="{F2FDA511-0254-1E94-0B7B-F4AC59E41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8535" y="4714335"/>
            <a:ext cx="914400" cy="914400"/>
          </a:xfrm>
          <a:prstGeom prst="rect">
            <a:avLst/>
          </a:prstGeom>
        </p:spPr>
      </p:pic>
      <p:pic>
        <p:nvPicPr>
          <p:cNvPr id="66" name="Graphic 65" descr="Box outline">
            <a:extLst>
              <a:ext uri="{FF2B5EF4-FFF2-40B4-BE49-F238E27FC236}">
                <a16:creationId xmlns:a16="http://schemas.microsoft.com/office/drawing/2014/main" id="{89DE797A-E820-0028-3F47-2B32E6649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8825" y="5171535"/>
            <a:ext cx="914400" cy="914400"/>
          </a:xfrm>
          <a:prstGeom prst="rect">
            <a:avLst/>
          </a:prstGeom>
        </p:spPr>
      </p:pic>
      <p:pic>
        <p:nvPicPr>
          <p:cNvPr id="67" name="Graphic 66" descr="Box outline">
            <a:extLst>
              <a:ext uri="{FF2B5EF4-FFF2-40B4-BE49-F238E27FC236}">
                <a16:creationId xmlns:a16="http://schemas.microsoft.com/office/drawing/2014/main" id="{48F4C135-3794-B497-C118-281BDBE58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9638" y="5634660"/>
            <a:ext cx="914400" cy="914400"/>
          </a:xfrm>
          <a:prstGeom prst="rect">
            <a:avLst/>
          </a:prstGeom>
        </p:spPr>
      </p:pic>
      <p:pic>
        <p:nvPicPr>
          <p:cNvPr id="68" name="Graphic 67" descr="Box outline">
            <a:extLst>
              <a:ext uri="{FF2B5EF4-FFF2-40B4-BE49-F238E27FC236}">
                <a16:creationId xmlns:a16="http://schemas.microsoft.com/office/drawing/2014/main" id="{37621979-06D5-0AC6-AC4B-35B30B48C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49928" y="6091860"/>
            <a:ext cx="914400" cy="914400"/>
          </a:xfrm>
          <a:prstGeom prst="rect">
            <a:avLst/>
          </a:prstGeom>
        </p:spPr>
      </p:pic>
      <p:pic>
        <p:nvPicPr>
          <p:cNvPr id="69" name="Graphic 68" descr="Box outline">
            <a:extLst>
              <a:ext uri="{FF2B5EF4-FFF2-40B4-BE49-F238E27FC236}">
                <a16:creationId xmlns:a16="http://schemas.microsoft.com/office/drawing/2014/main" id="{C5560438-C0E6-5638-DDD2-B57907B77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939" y="3435922"/>
            <a:ext cx="914400" cy="914400"/>
          </a:xfrm>
          <a:prstGeom prst="rect">
            <a:avLst/>
          </a:prstGeom>
        </p:spPr>
      </p:pic>
      <p:pic>
        <p:nvPicPr>
          <p:cNvPr id="70" name="Graphic 69" descr="Box outline">
            <a:extLst>
              <a:ext uri="{FF2B5EF4-FFF2-40B4-BE49-F238E27FC236}">
                <a16:creationId xmlns:a16="http://schemas.microsoft.com/office/drawing/2014/main" id="{CA027F04-5AE5-E1BB-E1F2-77EF5FA54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229" y="3893122"/>
            <a:ext cx="914400" cy="914400"/>
          </a:xfrm>
          <a:prstGeom prst="rect">
            <a:avLst/>
          </a:prstGeom>
        </p:spPr>
      </p:pic>
      <p:pic>
        <p:nvPicPr>
          <p:cNvPr id="74" name="Graphic 73" descr="Box outline">
            <a:extLst>
              <a:ext uri="{FF2B5EF4-FFF2-40B4-BE49-F238E27FC236}">
                <a16:creationId xmlns:a16="http://schemas.microsoft.com/office/drawing/2014/main" id="{A38B91D8-BADC-A4B0-9B07-BDA2E4860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3295" y="5749136"/>
            <a:ext cx="914400" cy="914400"/>
          </a:xfrm>
          <a:prstGeom prst="rect">
            <a:avLst/>
          </a:prstGeom>
        </p:spPr>
      </p:pic>
      <p:pic>
        <p:nvPicPr>
          <p:cNvPr id="75" name="Graphic 74" descr="Box outline">
            <a:extLst>
              <a:ext uri="{FF2B5EF4-FFF2-40B4-BE49-F238E27FC236}">
                <a16:creationId xmlns:a16="http://schemas.microsoft.com/office/drawing/2014/main" id="{B973E5C6-B061-BD79-E3C5-BA7925C8A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3585" y="6206336"/>
            <a:ext cx="914400" cy="914400"/>
          </a:xfrm>
          <a:prstGeom prst="rect">
            <a:avLst/>
          </a:prstGeom>
        </p:spPr>
      </p:pic>
      <p:pic>
        <p:nvPicPr>
          <p:cNvPr id="76" name="Graphic 75" descr="Box outline">
            <a:extLst>
              <a:ext uri="{FF2B5EF4-FFF2-40B4-BE49-F238E27FC236}">
                <a16:creationId xmlns:a16="http://schemas.microsoft.com/office/drawing/2014/main" id="{AE7E8BA4-7E32-4640-AC93-EDCCF42BC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4398" y="6669461"/>
            <a:ext cx="914400" cy="914400"/>
          </a:xfrm>
          <a:prstGeom prst="rect">
            <a:avLst/>
          </a:prstGeom>
        </p:spPr>
      </p:pic>
      <p:pic>
        <p:nvPicPr>
          <p:cNvPr id="80" name="Graphic 79" descr="Box outline">
            <a:extLst>
              <a:ext uri="{FF2B5EF4-FFF2-40B4-BE49-F238E27FC236}">
                <a16:creationId xmlns:a16="http://schemas.microsoft.com/office/drawing/2014/main" id="{C2D4C546-C703-76AF-90B0-CF6A541C9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4992" y="5701635"/>
            <a:ext cx="914400" cy="914400"/>
          </a:xfrm>
          <a:prstGeom prst="rect">
            <a:avLst/>
          </a:prstGeom>
        </p:spPr>
      </p:pic>
      <p:pic>
        <p:nvPicPr>
          <p:cNvPr id="81" name="Graphic 80" descr="Box outline">
            <a:extLst>
              <a:ext uri="{FF2B5EF4-FFF2-40B4-BE49-F238E27FC236}">
                <a16:creationId xmlns:a16="http://schemas.microsoft.com/office/drawing/2014/main" id="{1C6C3EA2-455D-FEF7-3054-C672D156B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9142" y="6175153"/>
            <a:ext cx="914400" cy="914400"/>
          </a:xfrm>
          <a:prstGeom prst="rect">
            <a:avLst/>
          </a:prstGeom>
        </p:spPr>
      </p:pic>
      <p:pic>
        <p:nvPicPr>
          <p:cNvPr id="82" name="Graphic 81" descr="Box outline">
            <a:extLst>
              <a:ext uri="{FF2B5EF4-FFF2-40B4-BE49-F238E27FC236}">
                <a16:creationId xmlns:a16="http://schemas.microsoft.com/office/drawing/2014/main" id="{F95FA8E8-5F80-1438-5621-91CA5B8B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432" y="6632353"/>
            <a:ext cx="914400" cy="914400"/>
          </a:xfrm>
          <a:prstGeom prst="rect">
            <a:avLst/>
          </a:prstGeom>
        </p:spPr>
      </p:pic>
      <p:pic>
        <p:nvPicPr>
          <p:cNvPr id="87" name="Graphic 86" descr="Box outline">
            <a:extLst>
              <a:ext uri="{FF2B5EF4-FFF2-40B4-BE49-F238E27FC236}">
                <a16:creationId xmlns:a16="http://schemas.microsoft.com/office/drawing/2014/main" id="{B435D214-F0DE-A427-1401-73193F871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3109" y="5642176"/>
            <a:ext cx="914400" cy="914400"/>
          </a:xfrm>
          <a:prstGeom prst="rect">
            <a:avLst/>
          </a:prstGeom>
        </p:spPr>
      </p:pic>
      <p:pic>
        <p:nvPicPr>
          <p:cNvPr id="88" name="Graphic 87" descr="Box outline">
            <a:extLst>
              <a:ext uri="{FF2B5EF4-FFF2-40B4-BE49-F238E27FC236}">
                <a16:creationId xmlns:a16="http://schemas.microsoft.com/office/drawing/2014/main" id="{CF6B3085-C6C9-055E-252A-E8953C394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7259" y="6115694"/>
            <a:ext cx="914400" cy="914400"/>
          </a:xfrm>
          <a:prstGeom prst="rect">
            <a:avLst/>
          </a:prstGeom>
        </p:spPr>
      </p:pic>
      <p:pic>
        <p:nvPicPr>
          <p:cNvPr id="89" name="Graphic 88" descr="Box outline">
            <a:extLst>
              <a:ext uri="{FF2B5EF4-FFF2-40B4-BE49-F238E27FC236}">
                <a16:creationId xmlns:a16="http://schemas.microsoft.com/office/drawing/2014/main" id="{581664E7-BD36-B90B-0905-888B1D652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3329" y="478947"/>
            <a:ext cx="914400" cy="914400"/>
          </a:xfrm>
          <a:prstGeom prst="rect">
            <a:avLst/>
          </a:prstGeom>
        </p:spPr>
      </p:pic>
      <p:pic>
        <p:nvPicPr>
          <p:cNvPr id="90" name="Graphic 89" descr="Box outline">
            <a:extLst>
              <a:ext uri="{FF2B5EF4-FFF2-40B4-BE49-F238E27FC236}">
                <a16:creationId xmlns:a16="http://schemas.microsoft.com/office/drawing/2014/main" id="{2D860949-35B5-68F6-AD6C-4CE345259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3619" y="936147"/>
            <a:ext cx="914400" cy="914400"/>
          </a:xfrm>
          <a:prstGeom prst="rect">
            <a:avLst/>
          </a:prstGeom>
        </p:spPr>
      </p:pic>
      <p:pic>
        <p:nvPicPr>
          <p:cNvPr id="97" name="Graphic 96" descr="Box outline">
            <a:extLst>
              <a:ext uri="{FF2B5EF4-FFF2-40B4-BE49-F238E27FC236}">
                <a16:creationId xmlns:a16="http://schemas.microsoft.com/office/drawing/2014/main" id="{AA97DF3E-FF21-8BB0-6C63-8AF65B60A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9564" y="-412871"/>
            <a:ext cx="914400" cy="914400"/>
          </a:xfrm>
          <a:prstGeom prst="rect">
            <a:avLst/>
          </a:prstGeom>
        </p:spPr>
      </p:pic>
      <p:pic>
        <p:nvPicPr>
          <p:cNvPr id="98" name="Graphic 97" descr="Box outline">
            <a:extLst>
              <a:ext uri="{FF2B5EF4-FFF2-40B4-BE49-F238E27FC236}">
                <a16:creationId xmlns:a16="http://schemas.microsoft.com/office/drawing/2014/main" id="{CBD83B99-AFBE-6B63-E789-6F0AB3DB3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854" y="44329"/>
            <a:ext cx="914400" cy="914400"/>
          </a:xfrm>
          <a:prstGeom prst="rect">
            <a:avLst/>
          </a:prstGeom>
        </p:spPr>
      </p:pic>
      <p:pic>
        <p:nvPicPr>
          <p:cNvPr id="99" name="Graphic 98" descr="Box outline">
            <a:extLst>
              <a:ext uri="{FF2B5EF4-FFF2-40B4-BE49-F238E27FC236}">
                <a16:creationId xmlns:a16="http://schemas.microsoft.com/office/drawing/2014/main" id="{D1E0FD9B-5F89-76B9-708F-D7205EED0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0894" y="29671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C5A0-71F3-7E4C-7056-A98E9AE7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5938375" cy="927463"/>
          </a:xfrm>
        </p:spPr>
        <p:txBody>
          <a:bodyPr>
            <a:normAutofit/>
          </a:bodyPr>
          <a:lstStyle/>
          <a:p>
            <a:r>
              <a:rPr lang="en-US" sz="5400" dirty="0"/>
              <a:t>What is an Array?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CF6B9B-5785-263E-D9EB-67644606F86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598713" y="1467276"/>
            <a:ext cx="6155872" cy="279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Collection of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homogeneous data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Fixed size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Stored in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continuous memory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Accessed using index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11BCE87-3781-75CD-7156-198361C4523B}"/>
              </a:ext>
            </a:extLst>
          </p:cNvPr>
          <p:cNvSpPr/>
          <p:nvPr/>
        </p:nvSpPr>
        <p:spPr>
          <a:xfrm>
            <a:off x="7576458" y="1467276"/>
            <a:ext cx="2808514" cy="124759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/>
              <a:t>Index : 0   1   2</a:t>
            </a:r>
          </a:p>
          <a:p>
            <a:pPr algn="just"/>
            <a:r>
              <a:rPr lang="en-US" sz="2400" dirty="0"/>
              <a:t>Value :10  20  30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7ECB046-C1DC-2466-3262-189315DA2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954" y="2864197"/>
            <a:ext cx="6888046" cy="38472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None/>
            </a:pPr>
            <a:r>
              <a:rPr lang="en-US" sz="2800" b="1" dirty="0"/>
              <a:t>Declaring an Array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datatype[] </a:t>
            </a:r>
            <a:r>
              <a:rPr lang="en-US" altLang="en-US" sz="2800" dirty="0" err="1">
                <a:latin typeface="Arial" panose="020B0604020202020204" pitchFamily="34" charset="0"/>
              </a:rPr>
              <a:t>arrayName</a:t>
            </a:r>
            <a:r>
              <a:rPr lang="en-US" altLang="en-US" sz="2800" dirty="0">
                <a:latin typeface="Arial" panose="020B0604020202020204" pitchFamily="34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None/>
            </a:pPr>
            <a:r>
              <a:rPr lang="en-US" sz="2800" b="1" dirty="0"/>
              <a:t>Example:</a:t>
            </a:r>
          </a:p>
          <a:p>
            <a:pPr marL="1143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int[] </a:t>
            </a:r>
            <a:r>
              <a:rPr lang="en-US" altLang="en-US" sz="2400" dirty="0" err="1">
                <a:latin typeface="Arial" panose="020B0604020202020204" pitchFamily="34" charset="0"/>
              </a:rPr>
              <a:t>arr</a:t>
            </a:r>
            <a:r>
              <a:rPr lang="en-US" altLang="en-US" sz="2400" dirty="0">
                <a:latin typeface="Arial" panose="020B0604020202020204" pitchFamily="34" charset="0"/>
              </a:rPr>
              <a:t>;</a:t>
            </a:r>
          </a:p>
          <a:p>
            <a:pPr marL="1143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1143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Only declaration — memory not allocated yet.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800" dirty="0">
              <a:latin typeface="Arial" panose="020B0604020202020204" pitchFamily="34" charset="0"/>
            </a:endParaRPr>
          </a:p>
        </p:txBody>
      </p:sp>
      <p:pic>
        <p:nvPicPr>
          <p:cNvPr id="13" name="Graphic 12" descr="Box outline">
            <a:extLst>
              <a:ext uri="{FF2B5EF4-FFF2-40B4-BE49-F238E27FC236}">
                <a16:creationId xmlns:a16="http://schemas.microsoft.com/office/drawing/2014/main" id="{F22B72B8-2807-AAA2-246A-11A861A3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299" y="3866935"/>
            <a:ext cx="914400" cy="914400"/>
          </a:xfrm>
          <a:prstGeom prst="rect">
            <a:avLst/>
          </a:prstGeom>
        </p:spPr>
      </p:pic>
      <p:pic>
        <p:nvPicPr>
          <p:cNvPr id="14" name="Graphic 13" descr="Box outline">
            <a:extLst>
              <a:ext uri="{FF2B5EF4-FFF2-40B4-BE49-F238E27FC236}">
                <a16:creationId xmlns:a16="http://schemas.microsoft.com/office/drawing/2014/main" id="{EDB6B731-763F-853A-8C34-4277D706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589" y="4389451"/>
            <a:ext cx="914400" cy="914400"/>
          </a:xfrm>
          <a:prstGeom prst="rect">
            <a:avLst/>
          </a:prstGeom>
        </p:spPr>
      </p:pic>
      <p:pic>
        <p:nvPicPr>
          <p:cNvPr id="15" name="Graphic 14" descr="Box outline">
            <a:extLst>
              <a:ext uri="{FF2B5EF4-FFF2-40B4-BE49-F238E27FC236}">
                <a16:creationId xmlns:a16="http://schemas.microsoft.com/office/drawing/2014/main" id="{DA4C3157-662B-357B-EBB9-AF3C1B84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127" y="4993275"/>
            <a:ext cx="914400" cy="914400"/>
          </a:xfrm>
          <a:prstGeom prst="rect">
            <a:avLst/>
          </a:prstGeom>
        </p:spPr>
      </p:pic>
      <p:pic>
        <p:nvPicPr>
          <p:cNvPr id="17" name="Graphic 16" descr="Box outline">
            <a:extLst>
              <a:ext uri="{FF2B5EF4-FFF2-40B4-BE49-F238E27FC236}">
                <a16:creationId xmlns:a16="http://schemas.microsoft.com/office/drawing/2014/main" id="{222530F7-E385-328C-416C-2F6841539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9126" y="4684056"/>
            <a:ext cx="914400" cy="914400"/>
          </a:xfrm>
          <a:prstGeom prst="rect">
            <a:avLst/>
          </a:prstGeom>
        </p:spPr>
      </p:pic>
      <p:pic>
        <p:nvPicPr>
          <p:cNvPr id="18" name="Graphic 17" descr="Box outline">
            <a:extLst>
              <a:ext uri="{FF2B5EF4-FFF2-40B4-BE49-F238E27FC236}">
                <a16:creationId xmlns:a16="http://schemas.microsoft.com/office/drawing/2014/main" id="{3C9E5674-3261-5BC8-5347-C39AFF1CB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9416" y="5206572"/>
            <a:ext cx="914400" cy="914400"/>
          </a:xfrm>
          <a:prstGeom prst="rect">
            <a:avLst/>
          </a:prstGeom>
        </p:spPr>
      </p:pic>
      <p:pic>
        <p:nvPicPr>
          <p:cNvPr id="19" name="Graphic 18" descr="Box outline">
            <a:extLst>
              <a:ext uri="{FF2B5EF4-FFF2-40B4-BE49-F238E27FC236}">
                <a16:creationId xmlns:a16="http://schemas.microsoft.com/office/drawing/2014/main" id="{9BB7BAC6-EC7C-CD72-F2F5-F6E158B0E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3954" y="58103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8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llustration of people on a blockchain">
            <a:extLst>
              <a:ext uri="{FF2B5EF4-FFF2-40B4-BE49-F238E27FC236}">
                <a16:creationId xmlns:a16="http://schemas.microsoft.com/office/drawing/2014/main" id="{484D352E-2811-C8B0-4B4E-8BBE7E63E0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615" r="5125" b="426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1DF47-8F26-B2C5-1380-9C9A67B1E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448018" cy="969264"/>
          </a:xfrm>
          <a:solidFill>
            <a:schemeClr val="bg1">
              <a:alpha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dirty="0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25544-8EAC-FECC-A021-22D1E8562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649186"/>
            <a:ext cx="14478218" cy="4632741"/>
          </a:xfrm>
          <a:solidFill>
            <a:schemeClr val="bg1">
              <a:alpha val="75000"/>
            </a:schemeClr>
          </a:solidFill>
        </p:spPr>
        <p:txBody>
          <a:bodyPr numCol="2"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b="1" dirty="0"/>
              <a:t>Initializing Arrays</a:t>
            </a:r>
          </a:p>
          <a:p>
            <a:r>
              <a:rPr lang="en-US" sz="7200" dirty="0"/>
              <a:t>Method 1: int[] </a:t>
            </a:r>
            <a:r>
              <a:rPr lang="en-US" sz="7200" dirty="0" err="1"/>
              <a:t>arr</a:t>
            </a:r>
            <a:r>
              <a:rPr lang="en-US" sz="7200" dirty="0"/>
              <a:t> = new int[3];</a:t>
            </a:r>
          </a:p>
          <a:p>
            <a:r>
              <a:rPr lang="en-US" sz="7200" dirty="0"/>
              <a:t>Method 2: int[] </a:t>
            </a:r>
            <a:r>
              <a:rPr lang="en-US" sz="7200" dirty="0" err="1"/>
              <a:t>arr</a:t>
            </a:r>
            <a:r>
              <a:rPr lang="en-US" sz="7200" dirty="0"/>
              <a:t> = {10, 20, 30};</a:t>
            </a:r>
          </a:p>
          <a:p>
            <a:endParaRPr lang="en-US" sz="7200" dirty="0"/>
          </a:p>
          <a:p>
            <a:pPr marL="0" indent="0">
              <a:buNone/>
            </a:pPr>
            <a:r>
              <a:rPr lang="en-US" sz="7200" b="1" dirty="0"/>
              <a:t>Memory Allocation Concept</a:t>
            </a:r>
          </a:p>
          <a:p>
            <a:pPr marL="0" indent="0">
              <a:buNone/>
            </a:pPr>
            <a:r>
              <a:rPr lang="en-US" sz="7200" dirty="0"/>
              <a:t>Arrays store elements sequentially:</a:t>
            </a:r>
          </a:p>
          <a:p>
            <a:pPr marL="457200" lvl="2" indent="0">
              <a:buNone/>
            </a:pPr>
            <a:r>
              <a:rPr lang="en-US" sz="6800" b="1" dirty="0" err="1"/>
              <a:t>arr</a:t>
            </a:r>
            <a:r>
              <a:rPr lang="en-US" sz="6800" b="1" dirty="0"/>
              <a:t> → [10][20][30]</a:t>
            </a:r>
          </a:p>
          <a:p>
            <a:pPr marL="457200" lvl="2" indent="0">
              <a:buNone/>
            </a:pPr>
            <a:r>
              <a:rPr lang="en-US" sz="6800" b="1" dirty="0"/>
              <a:t>    	     0      1       2</a:t>
            </a:r>
          </a:p>
          <a:p>
            <a:pPr marL="0" indent="0">
              <a:buNone/>
            </a:pPr>
            <a:r>
              <a:rPr lang="en-US" sz="7200" b="1" dirty="0"/>
              <a:t>Important:</a:t>
            </a:r>
          </a:p>
          <a:p>
            <a:r>
              <a:rPr lang="en-US" sz="7200" dirty="0"/>
              <a:t>Index starts from 0</a:t>
            </a:r>
          </a:p>
          <a:p>
            <a:r>
              <a:rPr lang="en-US" sz="7200" dirty="0"/>
              <a:t>Last index = size − 1</a:t>
            </a:r>
          </a:p>
          <a:p>
            <a:pPr marL="0" indent="0">
              <a:buNone/>
            </a:pPr>
            <a:endParaRPr lang="en-US" sz="7200" b="1" dirty="0"/>
          </a:p>
          <a:p>
            <a:pPr marL="0" indent="0">
              <a:buNone/>
            </a:pPr>
            <a:endParaRPr lang="en-US" sz="7200" b="1" dirty="0"/>
          </a:p>
          <a:p>
            <a:pPr marL="0" indent="0">
              <a:buNone/>
            </a:pPr>
            <a:r>
              <a:rPr lang="en-US" sz="7200" b="1" dirty="0"/>
              <a:t>Accessing Elements</a:t>
            </a:r>
          </a:p>
          <a:p>
            <a:pPr marL="0" indent="0">
              <a:buNone/>
            </a:pPr>
            <a:r>
              <a:rPr lang="en-US" sz="7200" dirty="0" err="1"/>
              <a:t>System.out.println</a:t>
            </a:r>
            <a:r>
              <a:rPr lang="en-US" sz="7200" dirty="0"/>
              <a:t>(</a:t>
            </a:r>
            <a:r>
              <a:rPr lang="en-US" sz="7200" dirty="0" err="1"/>
              <a:t>arr</a:t>
            </a:r>
            <a:r>
              <a:rPr lang="en-US" sz="7200" dirty="0"/>
              <a:t>[0]);</a:t>
            </a:r>
          </a:p>
          <a:p>
            <a:pPr marL="0" indent="0">
              <a:buNone/>
            </a:pPr>
            <a:r>
              <a:rPr lang="en-US" sz="7200" dirty="0" err="1"/>
              <a:t>arr</a:t>
            </a:r>
            <a:r>
              <a:rPr lang="en-US" sz="7200" dirty="0"/>
              <a:t>[1] = 50;</a:t>
            </a:r>
          </a:p>
          <a:p>
            <a:pPr marL="0" indent="0">
              <a:buNone/>
            </a:pPr>
            <a:r>
              <a:rPr lang="en-US" sz="7200" dirty="0"/>
              <a:t>Operations:</a:t>
            </a:r>
          </a:p>
          <a:p>
            <a:pPr lvl="1"/>
            <a:r>
              <a:rPr lang="en-US" sz="7200" dirty="0"/>
              <a:t>Read value</a:t>
            </a:r>
          </a:p>
          <a:p>
            <a:pPr lvl="1"/>
            <a:r>
              <a:rPr lang="en-US" sz="7200" dirty="0"/>
              <a:t>Update value</a:t>
            </a:r>
          </a:p>
          <a:p>
            <a:endParaRPr lang="en-US" sz="7200" dirty="0"/>
          </a:p>
          <a:p>
            <a:pPr marL="0" indent="0">
              <a:buNone/>
            </a:pPr>
            <a:r>
              <a:rPr lang="en-US" sz="7200" b="1" dirty="0"/>
              <a:t>Traversing Array (for loop)</a:t>
            </a:r>
          </a:p>
          <a:p>
            <a:pPr marL="0" indent="0">
              <a:buNone/>
            </a:pPr>
            <a:r>
              <a:rPr lang="en-US" sz="7200" dirty="0"/>
              <a:t>for(int </a:t>
            </a:r>
            <a:r>
              <a:rPr lang="en-US" sz="7200" dirty="0" err="1"/>
              <a:t>i</a:t>
            </a:r>
            <a:r>
              <a:rPr lang="en-US" sz="7200" dirty="0"/>
              <a:t>=0;i&lt;</a:t>
            </a:r>
            <a:r>
              <a:rPr lang="en-US" sz="7200" dirty="0" err="1"/>
              <a:t>arr.length;i</a:t>
            </a:r>
            <a:r>
              <a:rPr lang="en-US" sz="7200" dirty="0"/>
              <a:t>++){</a:t>
            </a:r>
          </a:p>
          <a:p>
            <a:pPr marL="0" indent="0">
              <a:buNone/>
            </a:pPr>
            <a:r>
              <a:rPr lang="en-US" sz="7200" dirty="0"/>
              <a:t>    </a:t>
            </a:r>
            <a:r>
              <a:rPr lang="en-US" sz="7200" dirty="0" err="1"/>
              <a:t>System.out.println</a:t>
            </a:r>
            <a:r>
              <a:rPr lang="en-US" sz="7200" dirty="0"/>
              <a:t>(</a:t>
            </a:r>
            <a:r>
              <a:rPr lang="en-US" sz="7200" dirty="0" err="1"/>
              <a:t>arr</a:t>
            </a:r>
            <a:r>
              <a:rPr lang="en-US" sz="7200" dirty="0"/>
              <a:t>[</a:t>
            </a:r>
            <a:r>
              <a:rPr lang="en-US" sz="7200" dirty="0" err="1"/>
              <a:t>i</a:t>
            </a:r>
            <a:r>
              <a:rPr lang="en-US" sz="7200" dirty="0"/>
              <a:t>]);</a:t>
            </a:r>
          </a:p>
          <a:p>
            <a:pPr marL="0" indent="0">
              <a:buNone/>
            </a:pPr>
            <a:r>
              <a:rPr lang="en-US" sz="7200" dirty="0"/>
              <a:t>}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0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 honeycomb">
            <a:extLst>
              <a:ext uri="{FF2B5EF4-FFF2-40B4-BE49-F238E27FC236}">
                <a16:creationId xmlns:a16="http://schemas.microsoft.com/office/drawing/2014/main" id="{D06636F1-CA25-FBD3-444E-E50770C6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"/>
            <a:ext cx="12193906" cy="6856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EFF7AA-77B4-98E2-DFD5-28E9E684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Enhanced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1132-5336-BFE1-1400-0CEFA704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80744"/>
            <a:ext cx="4991318" cy="490118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2000" dirty="0"/>
              <a:t>for(int </a:t>
            </a:r>
            <a:r>
              <a:rPr lang="en-US" sz="2000" dirty="0" err="1"/>
              <a:t>i</a:t>
            </a:r>
            <a:r>
              <a:rPr lang="en-US" sz="2000" dirty="0"/>
              <a:t> : </a:t>
            </a:r>
            <a:r>
              <a:rPr lang="en-US" sz="2000" dirty="0" err="1"/>
              <a:t>arr</a:t>
            </a:r>
            <a:r>
              <a:rPr lang="en-US" sz="2000" dirty="0"/>
              <a:t>){ </a:t>
            </a:r>
            <a:r>
              <a:rPr lang="en-US" sz="2000" dirty="0" err="1"/>
              <a:t>System.out.println</a:t>
            </a:r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Advantages:</a:t>
            </a:r>
          </a:p>
          <a:p>
            <a:r>
              <a:rPr lang="en-US" sz="2000" dirty="0"/>
              <a:t>Simple syntax</a:t>
            </a:r>
          </a:p>
          <a:p>
            <a:r>
              <a:rPr lang="en-US" sz="2000" dirty="0"/>
              <a:t>No index handling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7FA7EA-1297-078D-5663-0036F716E767}"/>
              </a:ext>
            </a:extLst>
          </p:cNvPr>
          <p:cNvSpPr txBox="1">
            <a:spLocks/>
          </p:cNvSpPr>
          <p:nvPr/>
        </p:nvSpPr>
        <p:spPr>
          <a:xfrm>
            <a:off x="5584371" y="1380744"/>
            <a:ext cx="6177861" cy="490118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Array Length Property</a:t>
            </a:r>
            <a:r>
              <a:rPr lang="en-US" dirty="0"/>
              <a:t>: </a:t>
            </a:r>
            <a:r>
              <a:rPr lang="en-US" dirty="0" err="1"/>
              <a:t>arr.length</a:t>
            </a:r>
            <a:endParaRPr lang="en-US" dirty="0"/>
          </a:p>
          <a:p>
            <a:r>
              <a:rPr lang="en-US" dirty="0"/>
              <a:t>Key Points:</a:t>
            </a:r>
          </a:p>
          <a:p>
            <a:r>
              <a:rPr lang="en-US" dirty="0"/>
              <a:t>Gives total size</a:t>
            </a:r>
          </a:p>
          <a:p>
            <a:r>
              <a:rPr lang="en-US" dirty="0"/>
              <a:t>Not a method</a:t>
            </a:r>
          </a:p>
          <a:p>
            <a:r>
              <a:rPr lang="en-US" dirty="0"/>
              <a:t>No parentheses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7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rcle patterns on sand">
            <a:extLst>
              <a:ext uri="{FF2B5EF4-FFF2-40B4-BE49-F238E27FC236}">
                <a16:creationId xmlns:a16="http://schemas.microsoft.com/office/drawing/2014/main" id="{3C75A177-4317-B0E5-00B5-D77AE896AB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</a:blip>
          <a:srcRect t="4854" b="8808"/>
          <a:stretch>
            <a:fillRect/>
          </a:stretch>
        </p:blipFill>
        <p:spPr>
          <a:xfrm>
            <a:off x="0" y="1"/>
            <a:ext cx="12192000" cy="6972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F8EF1-4EBD-08A9-D50E-60C39B4A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978408"/>
            <a:ext cx="5187261" cy="4901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Searching in Array</a:t>
            </a:r>
          </a:p>
          <a:p>
            <a:pPr marL="0" indent="0">
              <a:buNone/>
            </a:pPr>
            <a:r>
              <a:rPr lang="en-US" sz="2400" dirty="0"/>
              <a:t>int key = 20;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for(int </a:t>
            </a:r>
            <a:r>
              <a:rPr lang="en-US" sz="2400" dirty="0" err="1"/>
              <a:t>i</a:t>
            </a:r>
            <a:r>
              <a:rPr lang="en-US" sz="2400" dirty="0"/>
              <a:t> : </a:t>
            </a:r>
            <a:r>
              <a:rPr lang="en-US" sz="2400" dirty="0" err="1"/>
              <a:t>arr</a:t>
            </a:r>
            <a:r>
              <a:rPr lang="en-US" sz="2400" dirty="0"/>
              <a:t>){</a:t>
            </a:r>
          </a:p>
          <a:p>
            <a:pPr marL="0" indent="0">
              <a:buNone/>
            </a:pPr>
            <a:r>
              <a:rPr lang="en-US" sz="2400" dirty="0"/>
              <a:t>    if(</a:t>
            </a:r>
            <a:r>
              <a:rPr lang="en-US" sz="2400" dirty="0" err="1"/>
              <a:t>i</a:t>
            </a:r>
            <a:r>
              <a:rPr lang="en-US" sz="2400" dirty="0"/>
              <a:t> == key)</a:t>
            </a:r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System.out.println</a:t>
            </a:r>
            <a:r>
              <a:rPr lang="en-US" sz="2400" dirty="0"/>
              <a:t>("Found");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F690E1-AE52-4EBA-D342-9AE8F09C310A}"/>
              </a:ext>
            </a:extLst>
          </p:cNvPr>
          <p:cNvSpPr txBox="1">
            <a:spLocks/>
          </p:cNvSpPr>
          <p:nvPr/>
        </p:nvSpPr>
        <p:spPr>
          <a:xfrm>
            <a:off x="6096000" y="978408"/>
            <a:ext cx="5187261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Updating &amp; Deleting</a:t>
            </a:r>
          </a:p>
          <a:p>
            <a:pPr marL="0" indent="0">
              <a:buNone/>
            </a:pPr>
            <a:r>
              <a:rPr lang="en-US" sz="2400" dirty="0"/>
              <a:t>Updating:</a:t>
            </a:r>
          </a:p>
          <a:p>
            <a:pPr marL="228600" lvl="1" indent="0">
              <a:buNone/>
            </a:pPr>
            <a:r>
              <a:rPr lang="en-US" sz="2400" dirty="0" err="1"/>
              <a:t>arr</a:t>
            </a:r>
            <a:r>
              <a:rPr lang="en-US" sz="2400" dirty="0"/>
              <a:t>[2] = 100;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Deletion concept:</a:t>
            </a:r>
          </a:p>
          <a:p>
            <a:r>
              <a:rPr lang="en-US" sz="2400" dirty="0"/>
              <a:t>Arrays cannot shrink</a:t>
            </a:r>
          </a:p>
          <a:p>
            <a:r>
              <a:rPr lang="en-US" sz="2400" dirty="0"/>
              <a:t>Replace value or shift elements manually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92B36-7D39-1BBD-3F9F-83C6798CA58E}"/>
              </a:ext>
            </a:extLst>
          </p:cNvPr>
          <p:cNvSpPr txBox="1"/>
          <p:nvPr/>
        </p:nvSpPr>
        <p:spPr>
          <a:xfrm>
            <a:off x="5489111" y="5913555"/>
            <a:ext cx="57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Error: </a:t>
            </a:r>
            <a:r>
              <a:rPr lang="en-US" b="1" dirty="0" err="1"/>
              <a:t>ArrayIndexOutOfBoundsException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519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ugh stormy water in motion">
            <a:extLst>
              <a:ext uri="{FF2B5EF4-FFF2-40B4-BE49-F238E27FC236}">
                <a16:creationId xmlns:a16="http://schemas.microsoft.com/office/drawing/2014/main" id="{E8C64EE5-F3F9-E56B-2684-D6C9462A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1416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8C17F-5F35-A2DC-B09E-D47E3E166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72440"/>
            <a:ext cx="5269992" cy="780288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b="1" dirty="0"/>
              <a:t>Introduction to 2D Arrays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3385-DBA4-8B84-C152-D068DCD85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80744"/>
            <a:ext cx="5666232" cy="3602736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2D array = array of arrays.</a:t>
            </a:r>
          </a:p>
          <a:p>
            <a:pPr marL="0" indent="0">
              <a:buNone/>
            </a:pPr>
            <a:r>
              <a:rPr lang="en-US" dirty="0"/>
              <a:t>Represents:</a:t>
            </a:r>
          </a:p>
          <a:p>
            <a:r>
              <a:rPr lang="en-US" dirty="0"/>
              <a:t>Tables</a:t>
            </a:r>
          </a:p>
          <a:p>
            <a:r>
              <a:rPr lang="en-US" dirty="0"/>
              <a:t>Matrices</a:t>
            </a:r>
          </a:p>
          <a:p>
            <a:r>
              <a:rPr lang="en-US" dirty="0"/>
              <a:t>Grid problems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228600" lvl="1" indent="0">
              <a:buNone/>
            </a:pPr>
            <a:r>
              <a:rPr lang="en-US" dirty="0"/>
              <a:t>1 2 3</a:t>
            </a:r>
          </a:p>
          <a:p>
            <a:pPr marL="228600" lvl="1" indent="0">
              <a:buNone/>
            </a:pPr>
            <a:r>
              <a:rPr lang="en-US" dirty="0"/>
              <a:t>4 5 6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D8623C-257B-3517-013A-EA26EB520C94}"/>
              </a:ext>
            </a:extLst>
          </p:cNvPr>
          <p:cNvSpPr txBox="1">
            <a:spLocks/>
          </p:cNvSpPr>
          <p:nvPr/>
        </p:nvSpPr>
        <p:spPr>
          <a:xfrm>
            <a:off x="6096000" y="1380744"/>
            <a:ext cx="5666232" cy="360273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Declaring 2D Array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int[][] mat = new int[2][3];</a:t>
            </a:r>
          </a:p>
          <a:p>
            <a:pPr marL="0" indent="0">
              <a:buNone/>
            </a:pPr>
            <a:r>
              <a:rPr lang="en-US" dirty="0"/>
              <a:t>Meaning:</a:t>
            </a:r>
          </a:p>
          <a:p>
            <a:r>
              <a:rPr lang="en-US" dirty="0"/>
              <a:t>2 rows</a:t>
            </a:r>
          </a:p>
          <a:p>
            <a:r>
              <a:rPr lang="en-US" dirty="0"/>
              <a:t>3 columns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6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8F367-A543-7E92-09C9-2ADF3D49A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998" y="629628"/>
            <a:ext cx="5666232" cy="490118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Initializing 2D Array</a:t>
            </a:r>
          </a:p>
          <a:p>
            <a:pPr marL="0" indent="0">
              <a:buNone/>
            </a:pPr>
            <a:r>
              <a:rPr lang="en-US" sz="2400" dirty="0"/>
              <a:t>int[][] mat = {</a:t>
            </a:r>
          </a:p>
          <a:p>
            <a:pPr marL="0" indent="0">
              <a:buNone/>
            </a:pPr>
            <a:r>
              <a:rPr lang="en-US" sz="2400" dirty="0"/>
              <a:t>    {1,2,3},</a:t>
            </a:r>
          </a:p>
          <a:p>
            <a:pPr marL="0" indent="0">
              <a:buNone/>
            </a:pPr>
            <a:r>
              <a:rPr lang="en-US" sz="2400" dirty="0"/>
              <a:t>    {4,5,6}</a:t>
            </a:r>
          </a:p>
          <a:p>
            <a:pPr marL="0" indent="0">
              <a:buNone/>
            </a:pPr>
            <a:r>
              <a:rPr lang="en-US" sz="2400" dirty="0"/>
              <a:t>};</a:t>
            </a:r>
          </a:p>
          <a:p>
            <a:pPr marL="0" indent="0">
              <a:buNone/>
            </a:pPr>
            <a:r>
              <a:rPr lang="en-US" sz="2400" dirty="0"/>
              <a:t>Access:</a:t>
            </a:r>
          </a:p>
          <a:p>
            <a:pPr marL="0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(mat[1][2]); Output → 6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EEE7CC-E96D-CF7C-0007-8295C25ACAA3}"/>
              </a:ext>
            </a:extLst>
          </p:cNvPr>
          <p:cNvSpPr txBox="1">
            <a:spLocks/>
          </p:cNvSpPr>
          <p:nvPr/>
        </p:nvSpPr>
        <p:spPr>
          <a:xfrm>
            <a:off x="6115378" y="629628"/>
            <a:ext cx="5666232" cy="490118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Traversing 2D Array</a:t>
            </a:r>
          </a:p>
          <a:p>
            <a:pPr marL="0" indent="0">
              <a:buNone/>
            </a:pPr>
            <a:r>
              <a:rPr lang="en-US" sz="2400" dirty="0"/>
              <a:t>for(int </a:t>
            </a:r>
            <a:r>
              <a:rPr lang="en-US" sz="2400" dirty="0" err="1"/>
              <a:t>i</a:t>
            </a:r>
            <a:r>
              <a:rPr lang="en-US" sz="2400" dirty="0"/>
              <a:t>=0;i&lt;2;i++){</a:t>
            </a:r>
          </a:p>
          <a:p>
            <a:pPr marL="0" indent="0">
              <a:buNone/>
            </a:pPr>
            <a:r>
              <a:rPr lang="en-US" sz="2400" dirty="0"/>
              <a:t>    for(int j=0;j&lt;3;j++){</a:t>
            </a:r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System.out.print</a:t>
            </a:r>
            <a:r>
              <a:rPr lang="en-US" sz="2400" dirty="0"/>
              <a:t>(mat[</a:t>
            </a:r>
            <a:r>
              <a:rPr lang="en-US" sz="2400" dirty="0" err="1"/>
              <a:t>i</a:t>
            </a:r>
            <a:r>
              <a:rPr lang="en-US" sz="2400" dirty="0"/>
              <a:t>][j]+" ");</a:t>
            </a:r>
          </a:p>
          <a:p>
            <a:pPr marL="0" indent="0">
              <a:buNone/>
            </a:pPr>
            <a:r>
              <a:rPr lang="en-US" sz="2400" dirty="0"/>
              <a:t>    }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System.out.println</a:t>
            </a:r>
            <a:r>
              <a:rPr lang="en-US" sz="2400" dirty="0"/>
              <a:t>();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Nested loops required.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9264842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632</Words>
  <Application>Microsoft Macintosh PowerPoint</Application>
  <PresentationFormat>Widescreen</PresentationFormat>
  <Paragraphs>152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Neue Haas Grotesk Text Pro</vt:lpstr>
      <vt:lpstr>Dune</vt:lpstr>
      <vt:lpstr>Arrays (1D &amp; 2D Arrays)</vt:lpstr>
      <vt:lpstr>Session Objective</vt:lpstr>
      <vt:lpstr>Why Arrays?</vt:lpstr>
      <vt:lpstr>What is an Array?</vt:lpstr>
      <vt:lpstr>Array</vt:lpstr>
      <vt:lpstr>Enhanced for Loop</vt:lpstr>
      <vt:lpstr>PowerPoint Presentation</vt:lpstr>
      <vt:lpstr>Introduction to 2D Arrays</vt:lpstr>
      <vt:lpstr>PowerPoint Presentation</vt:lpstr>
      <vt:lpstr>PowerPoint Presentation</vt:lpstr>
      <vt:lpstr>Hands-on Tasks</vt:lpstr>
      <vt:lpstr>LeetCode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Pravartee Sales Private Limited .</dc:creator>
  <cp:lastModifiedBy>Pravartee Sales Private Limited .</cp:lastModifiedBy>
  <cp:revision>3</cp:revision>
  <dcterms:created xsi:type="dcterms:W3CDTF">2026-02-16T10:02:29Z</dcterms:created>
  <dcterms:modified xsi:type="dcterms:W3CDTF">2026-02-16T12:16:45Z</dcterms:modified>
</cp:coreProperties>
</file>